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274" r:id="rId3"/>
    <p:sldId id="264" r:id="rId4"/>
    <p:sldId id="265" r:id="rId5"/>
    <p:sldId id="267" r:id="rId6"/>
    <p:sldId id="266" r:id="rId7"/>
    <p:sldId id="268" r:id="rId8"/>
    <p:sldId id="269" r:id="rId9"/>
    <p:sldId id="270" r:id="rId10"/>
    <p:sldId id="271" r:id="rId11"/>
    <p:sldId id="273" r:id="rId12"/>
    <p:sldId id="257" r:id="rId13"/>
    <p:sldId id="258" r:id="rId14"/>
    <p:sldId id="259" r:id="rId15"/>
    <p:sldId id="263" r:id="rId16"/>
    <p:sldId id="260" r:id="rId17"/>
    <p:sldId id="261" r:id="rId18"/>
    <p:sldId id="262" r:id="rId19"/>
    <p:sldId id="272" r:id="rId20"/>
  </p:sldIdLst>
  <p:sldSz cx="12192000" cy="6858000"/>
  <p:notesSz cx="6789738" cy="99298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FF66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93357" autoAdjust="0"/>
  </p:normalViewPr>
  <p:slideViewPr>
    <p:cSldViewPr snapToGrid="0">
      <p:cViewPr>
        <p:scale>
          <a:sx n="64" d="100"/>
          <a:sy n="64" d="100"/>
        </p:scale>
        <p:origin x="-108" y="-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1638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6513" y="0"/>
            <a:ext cx="2941637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238D7-5E27-4A64-A04F-DE3EB7339D85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1338"/>
            <a:ext cx="2941638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6513" y="9431338"/>
            <a:ext cx="2941637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62021-2813-4D7D-BE56-5D2D22512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643413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2220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5947" y="0"/>
            <a:ext cx="2942220" cy="49821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C2CB5C-C229-4B4A-92EB-62D86BC8871C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17513" y="1241425"/>
            <a:ext cx="5954712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8974" y="4778722"/>
            <a:ext cx="5431790" cy="3909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1600"/>
            <a:ext cx="2942220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5947" y="9431600"/>
            <a:ext cx="2942220" cy="49821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67696C-9D68-4E23-98A7-34498039A6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803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 is</a:t>
            </a:r>
            <a:r>
              <a:rPr lang="en-GB" baseline="0" dirty="0" smtClean="0"/>
              <a:t> the meaning of the word visual?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7931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could be done as a Think Pair Share exercise.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This could be done as a Think Pair Share exercise.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8401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242892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Think</a:t>
            </a:r>
            <a:r>
              <a:rPr lang="en-GB" baseline="0" dirty="0" smtClean="0"/>
              <a:t> Pair Share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2134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Brainstorm ideas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797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What</a:t>
            </a:r>
            <a:r>
              <a:rPr lang="en-GB" baseline="0" dirty="0" smtClean="0"/>
              <a:t> do you notice about </a:t>
            </a:r>
            <a:r>
              <a:rPr lang="en-GB" baseline="0" smtClean="0"/>
              <a:t>this display?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7696C-9D68-4E23-98A7-34498039A630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70339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7/27/2015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g"/><Relationship Id="rId3" Type="http://schemas.openxmlformats.org/officeDocument/2006/relationships/image" Target="../media/image23.jpg"/><Relationship Id="rId7" Type="http://schemas.openxmlformats.org/officeDocument/2006/relationships/image" Target="../media/image27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10" Type="http://schemas.openxmlformats.org/officeDocument/2006/relationships/image" Target="../media/image14.pn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1736" y="1291581"/>
            <a:ext cx="7176991" cy="1515533"/>
          </a:xfrm>
        </p:spPr>
        <p:txBody>
          <a:bodyPr/>
          <a:lstStyle/>
          <a:p>
            <a:r>
              <a:rPr lang="en-GB" dirty="0" smtClean="0"/>
              <a:t>Creating a Visual Display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2396" y="2807114"/>
            <a:ext cx="6815669" cy="3838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24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74280" y="1969477"/>
            <a:ext cx="6815669" cy="29147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sz="4800" dirty="0" smtClean="0"/>
              <a:t>What could </a:t>
            </a:r>
            <a:r>
              <a:rPr lang="en-GB" sz="4800" b="1" u="sng" dirty="0" smtClean="0"/>
              <a:t>you</a:t>
            </a:r>
            <a:r>
              <a:rPr lang="en-GB" sz="4800" dirty="0" smtClean="0"/>
              <a:t> include in a Visual Display on designing a new chocolate bar?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1671492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s2.mm.bing.net/th?id=HN.608015894683848533&amp;w=191&amp;h=143&amp;c=7&amp;rs=1&amp;qlt=90&amp;o=4&amp;url=http%3a%2f%2fwww.wmasd.org%2fwebpages%2fsmizener%2fassignments.cfm%3fsubpage%3d987299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6146" y="2516068"/>
            <a:ext cx="1819275" cy="1362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reeform 14"/>
          <p:cNvSpPr>
            <a:spLocks/>
          </p:cNvSpPr>
          <p:nvPr/>
        </p:nvSpPr>
        <p:spPr bwMode="auto">
          <a:xfrm>
            <a:off x="5792420" y="4028058"/>
            <a:ext cx="3234349" cy="1270773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4" name="Freeform 20"/>
          <p:cNvSpPr>
            <a:spLocks/>
          </p:cNvSpPr>
          <p:nvPr/>
        </p:nvSpPr>
        <p:spPr bwMode="auto">
          <a:xfrm rot="20763207" flipH="1">
            <a:off x="4321532" y="1446888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 rot="5780418">
            <a:off x="2780627" y="2708842"/>
            <a:ext cx="1651271" cy="2638432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6" name="Freeform 14"/>
          <p:cNvSpPr>
            <a:spLocks/>
          </p:cNvSpPr>
          <p:nvPr/>
        </p:nvSpPr>
        <p:spPr bwMode="auto">
          <a:xfrm rot="17608343">
            <a:off x="7374062" y="2320697"/>
            <a:ext cx="1214066" cy="1752819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7" name="Freeform 14"/>
          <p:cNvSpPr>
            <a:spLocks/>
          </p:cNvSpPr>
          <p:nvPr/>
        </p:nvSpPr>
        <p:spPr bwMode="auto">
          <a:xfrm rot="15220371">
            <a:off x="8341609" y="260832"/>
            <a:ext cx="730544" cy="3543686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8" name="Freeform 20"/>
          <p:cNvSpPr>
            <a:spLocks/>
          </p:cNvSpPr>
          <p:nvPr/>
        </p:nvSpPr>
        <p:spPr bwMode="auto">
          <a:xfrm rot="4053773" flipH="1">
            <a:off x="6946943" y="1404633"/>
            <a:ext cx="554038" cy="984611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9" name="Freeform 20"/>
          <p:cNvSpPr>
            <a:spLocks/>
          </p:cNvSpPr>
          <p:nvPr/>
        </p:nvSpPr>
        <p:spPr bwMode="auto">
          <a:xfrm rot="14877198" flipH="1">
            <a:off x="4429089" y="3927641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" name="Freeform 14"/>
          <p:cNvSpPr>
            <a:spLocks/>
          </p:cNvSpPr>
          <p:nvPr/>
        </p:nvSpPr>
        <p:spPr bwMode="auto">
          <a:xfrm rot="12450605">
            <a:off x="5286993" y="1462024"/>
            <a:ext cx="1010539" cy="869831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noFill/>
          <a:ln w="57150" cmpd="sng">
            <a:solidFill>
              <a:srgbClr val="0070C0"/>
            </a:solidFill>
            <a:round/>
            <a:headEnd type="none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972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70" y="746975"/>
            <a:ext cx="1035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The visual display of the business proposal COULD include evidence of: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70" y="1313645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1. Details of the product, service or business partnership.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6146" name="Picture 2" descr="http://ts1.mm.bing.net/th?&amp;id=HN.608014704980463407&amp;w=300&amp;h=300&amp;c=0&amp;pid=1.9&amp;rs=0&amp;p=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53724">
            <a:off x="1131028" y="2897694"/>
            <a:ext cx="3417772" cy="1913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s1.mm.bing.net/th?&amp;id=HN.608011470865369403&amp;w=300&amp;h=300&amp;c=0&amp;pid=1.9&amp;rs=0&amp;p=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7070" y="2557584"/>
            <a:ext cx="3857398" cy="2931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121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70" y="746975"/>
            <a:ext cx="1035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The visual display of the business proposal COULD include evidence of: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70" y="1313645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2. Your aims and objectives.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53062" y="2617105"/>
            <a:ext cx="3779699" cy="2834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490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70" y="746975"/>
            <a:ext cx="1035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The visual display of the business proposal COULD include evidence of: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70" y="1313645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3. Your potential clients / customers………..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70" y="2249647"/>
            <a:ext cx="1524000" cy="1524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1253" y="4494511"/>
            <a:ext cx="1524000" cy="126682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1904" y="1537153"/>
            <a:ext cx="1524000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6314" y="4290847"/>
            <a:ext cx="1755514" cy="138246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0626" y="2304653"/>
            <a:ext cx="2208727" cy="15185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306" y="2304654"/>
            <a:ext cx="2084231" cy="15185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585" y="4147183"/>
            <a:ext cx="2126776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6245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1826" y="540912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……… including your market research.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772120">
            <a:off x="1150673" y="1531443"/>
            <a:ext cx="3565278" cy="15869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468056">
            <a:off x="1146222" y="2991782"/>
            <a:ext cx="4095481" cy="400110"/>
          </a:xfrm>
          <a:prstGeom prst="rect">
            <a:avLst/>
          </a:prstGeom>
          <a:solidFill>
            <a:srgbClr val="00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Questionnaires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0316" y="581202"/>
            <a:ext cx="2993130" cy="26564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210316" y="3277895"/>
            <a:ext cx="2993130" cy="1015663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Graphical analysis of your </a:t>
            </a:r>
          </a:p>
          <a:p>
            <a:pPr algn="ctr"/>
            <a:r>
              <a:rPr lang="en-GB" sz="2000" dirty="0" smtClean="0">
                <a:latin typeface="Comic Sans MS" panose="030F0702030302020204" pitchFamily="66" charset="0"/>
              </a:rPr>
              <a:t>market research</a:t>
            </a:r>
            <a:endParaRPr lang="en-GB" sz="2000" dirty="0">
              <a:latin typeface="Comic Sans MS" panose="030F0702030302020204" pitchFamily="66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982" y="3191837"/>
            <a:ext cx="2628900" cy="308831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10792" y="5392384"/>
            <a:ext cx="4287766" cy="64633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Written report of the conclusions you made from your market research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6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70" y="746975"/>
            <a:ext cx="1035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The visual display of the business proposal COULD include evidence of: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70" y="1313645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4. Financial implications including cost analysis.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973013" y="2688818"/>
            <a:ext cx="3731725" cy="27987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274287" y="2574638"/>
            <a:ext cx="3862218" cy="2896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2029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11370" y="746975"/>
            <a:ext cx="103546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Comic Sans MS" panose="030F0702030302020204" pitchFamily="66" charset="0"/>
              </a:rPr>
              <a:t>The visual display of the business proposal COULD include evidence of:</a:t>
            </a:r>
            <a:endParaRPr lang="en-GB" sz="2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11370" y="1313645"/>
            <a:ext cx="103546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>
                <a:latin typeface="Freestyle Script" panose="030804020302050B0404" pitchFamily="66" charset="0"/>
              </a:rPr>
              <a:t>5. Marketing and Promotional Materials.</a:t>
            </a:r>
            <a:endParaRPr lang="en-GB" sz="4800" dirty="0">
              <a:latin typeface="Freestyle Script" panose="030804020302050B0404" pitchFamily="66" charset="0"/>
            </a:endParaRPr>
          </a:p>
        </p:txBody>
      </p:sp>
      <p:pic>
        <p:nvPicPr>
          <p:cNvPr id="1026" name="Picture 2" descr="http://digitalbloggers.com/livingthelife/files/2013/06/promotional_ite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7493" y="2144642"/>
            <a:ext cx="4858491" cy="3371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s3.mm.bing.net/th?id=HN.608029814674883482&amp;w=194&amp;h=149&amp;c=7&amp;rs=1&amp;qlt=90&amp;o=4&amp;url=http%3a%2f%2fwww.ribena.co.uk%2four-adverts%2f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370" y="2062055"/>
            <a:ext cx="2302100" cy="17681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9" descr="data:image/jpeg;base64,/9j/4AAQSkZJRgABAQAAAQABAAD/2wBDAAMCAgMCAgMDAwMEAwMEBQgFBQQEBQoHBwYIDAoMDAsKCwsNDhIQDQ4RDgsLEBYQERMUFRUVDA8XGBYUGBIUFRT/2wBDAQMEBAUEBQkFBQkUDQsNFBQUFBQUFBQUFBQUFBQUFBQUFBQUFBQUFBQUFBQUFBQUFBQUFBQUFBQUFBQUFBQUFBT/wAARCACbAOoDASIAAhEBAxEB/8QAHQAAAQQDAQEAAAAAAAAAAAAABwABBggCBQkEA//EAE4QAAEDAwIDBAMMBgcGBgMAAAECAwQFBhEAEgchMQgTIkEUUZEVFyMyQlRhcYGTsdEWJjZTcrIkMzRic9PwGENSobPBCSc3dIPhRFfx/8QAGwEAAQUBAQAAAAAAAAAAAAAAAAEDBAUGAgf/xAA4EQABAgUDAgMFBwMFAQAAAAABAhEAAwQhMQUSQVFhEyJxBhSBkaEVIzJSsdHwQsHhJDNTYoJy/9oADAMBAAIRAxEAPwDqgc5Okc50jnJ6+zSOc+fs0QR46jVI9Iil+UsttA4JCSrr9A1p/wBP6MP/AMw4x5sr/LXm4kk/o4vBP9c3+OoNaVttXG68h2S6wW0gjYncDnPXP1aSFaCF+n9G+eH7lf5ab3wKLn+2Hr+6X+WogbEQILkhT7qFJynYQM8nduevq8v/AOa9a+HcT02O16XIa71tbhSWxnkQD9gzn2aWBokv6fUb52fuV/lphf8ARvnh+6X+WolI4fNxpEdC5Mxbbig3vbj5Sk4JKlnOEpGPbr5u2nTGIXpxqLxibg1lkJcyonkcjy8vt0QrRMv0+owH9rP3K/y0/wCntHz/AGs9f3K/y0J6xBRCqsuMlZWhlwoyPWDg68gBVzyrr69I8K0GIX9R+X9LP3K/y0v0+o/zs/dL/LQdCDy5q9p0th9avadDwjQYv0+o/wA7P3K/y0/6fUf52ev7lf5aDmw+s+06fYfWrr6zoeDbBh/T6j/Oz9yv8tIX9R/nZ6fuV/loO7D6z7TpBB9Z6es6HhWgxfp9R8f2s/cr/LWKr6ooSf6arJIz8As8vPy0H9h9Z9p1kkBPmr6eeh4Roq1xOpPaFrXFO86hCqN5OUORV5CqOikXgzTo6YO4hkBnOUnbgnIB9fPJ1GGbY7SSXn1Pyb/eaylUdr3xW07cDxBxQPiBODy2kcx6jq5xwByGT9Om3HHQezUX3dJuVGNMjW5iEBIkosGwf3imf6Ldo8Pbu+v3uA6pWxXERtSi33SQlO7PXvApZOOhA8tMm1e0ehSiqVxBKCUkBHEVkKyAd3M8sHIwMcsHrnVzcnB5D2aWTnoOvq0e7p/Mf58I7+3Zv/Cj5H94pkq1+0kpbP8ASL8SylSyso4ioC3AW0hAySQMLC1E45hQAxjSatbtHB5JcmcQiz3QSoHiI0Vd4FZKs8uRHIDHLrz1c0E+oezTgjzSPZo93R+Ywfbs3/hR8j+8Uwj2p2jy2pT8q/wsrOAzxEawlGeQG7qoDzOc+rW2tCj9oui3nbM1c+9ERo9WiuzHKtejM+OYoc+GSqP0Xls48zkHHlq3WU4+L/y0iMnOBn6tAp053H+fCOVa5MUCDKTfsf3gwwLxpVRmNRo8lTjjpOwd0sAgfSRre5Oc6DNlZF2U3mcbz/KdGdPQ/XqXGXjI556fnpjnn+Wn5/T7NEJGJHM8tORz6aY9T00j18tEERPiSP1cVy/3zf46Ey0TFOt+hqktjYd646ynHMEZxos8Sf2cV0/rm/x0NIASELBUlJI6kgfiRpBHUawMy3GV5clKcKVHAdIB8RI9pOfr0zMeobg8H5TbjiMK2PHek5yQD+OtqhZaWU7knPUkggfQNO44AkglPP8AvJ/PSwsah1VSd2NLflIUppS3D355qJ+KfWOfLTluoAYQt8tJAc2JdITu5npj1n2Y1sEMLJO1aR9ax+OvmGFhWS4nPr3jRBHnYafLIL29ThAJUs5JOOeTr6JbWfknrrNbyxlJVnHmDnWLa145q89cR1DBpY+SdMEqHUEa+m9frGvmSpXU6IIWM9CdPtP/AD0wGM9NP7OuiEhBBKScHlr0GlzG+SozyTjoUH6fyOvi2EqJ7zPdhKiQlWDySScH6gdc67Z4ywplRdkuVOW5U3u9cbpDbgXGXG5oCfEU4BIBDhOSUY8wrVdW1nuYBKXB74x2i207Tl6ksypZO7gAbnJdhkEYNwD6R0VVEfQBuZcAVzGUnnrJ+K/ESkyGHGAobkFxJTuH0Z1zqu/ite1CFvrFfjUWu3HcceO5QY8lxLqGlvArktguKCmFJa2HAGFKxyOru8DqLZnA/g7LnUSDKvm75TC5lZnx8yZcqblRKNrisoSnOEoSAMAdSSTGk6rLXKM1YbLB3dsta/weO6zTVU073dC96gz2Znw7nty0TZmM68lS0NrWhAJUQk4GmBGBnlkcvp0MrAq/Dm67PFa4iXvBNUU6XHFSqm5AdiJ7wLDDMZSwpoeEAjClKOQD0Gvdwa4nO3jcdUguPQ5EXY7NZksSEOtJa3BKFLwolCl5ThKjuUrfy5HUJOupUuUkyyy+hcj1DW9bxIGhVZROmFgmVklwC5/pcB/oe0T7djJIwn1nX1TClqaLqYzpaHMrCTj262VFpseg1huG06JT9ZcKi4wMIiqDR3lrduwAoFSQem4DVeJPZlms8S6bVatxHnVOn0x/059+XPlb3mm179yUhxbSuYSgoCU81YwSRptPtFJKErUhtxYMQR2csGf09YrpdKlRU62A7Z+D/wCe0HSPFkyyUsR3HlJ5kITnHs07sGW2vaqK6k45goI1XrtWz6HcLFpRJSq1AZRJqDSom6VTRJdShkjaoBK1IRg7jjGTjlnQtsrhbxXqdJD1Lo1TizEtIdjRZ1QDbz6AB3pbaKsbkpVuwtSVKwcA4IE5GrBaHEs7r2dubccxa0WimpkKnLmhG0CxbJe1yGxngF4ui4lTStq0KSrAOFDGshn/AJ6DHCysRKNdUK2ptVbk3DMp5nNQzKLi2owUASU5IAKlZBJB68sc9GUHIHTV1LWVoCiGeKaspxSzlSkr3Acs39zG8srxXZTeWMLP8p0ZQMA8vPQZsf8Aaynfxn+U6M3yT066dEQDGRH0ayx9GsdZezSwkYnqdI9dOep66R6+eiCIjxJ/Zxf+M3+OhUhRCRg45aK3En9nF9f65v8AHQpT8UdemuY7ELcc5zpbiT10vbpefn10kELcQeumUVKGAck8tP7dY933qkoypJVlOR1GRj/vpRcwR4U16kgqQus0tDieRQZ7JUMfRvzr7mqU9IClVamoynf45rKTj14KtUduK8KPxFq1wtt0mnSZy+5pLCINOQ2/Ditu4BU8RlhtRBUXUkq6nz14uFXZPsLj1HrvEC4XqtTLRpMdcWJbVLdXUajPUy88pT4klC1oZUrwp2gkj5QAGaORqqJpUJidu0OXP87/ACi7qNJnyAhYLpWzZBJYOw6A+Ul88Nc3vTVKepDq0VCG+hpzunFsyW1pQvAO1SgogHBHInPMaSqhFIbSZLLZc+JvcSN3LPIZyeQJ0FqJYnD/AIaW3S43udbi7arjcVIs+llbq4ISMB11ZXudVvAy6pIWpasc04wa59jSUOyZtJjRavWmYLqKFGnvEsMJG0OBSkpJSCAkA4JIABIydRla4gEBCHFhnqCQcdBgOXs13jhdAuVLTMmOnc7OAxa1iFGwOSwDXvGC6hEQBmWw3kAjesDdk4GOfPSaqcEn+3RnFZI2NupUvl18IOdC+6bguG2eEtYrNcbt21bjbkOGlsQBIdjstOPNIW46Soneob8JKkAeEAAnQg4ayL4j1yReTtPlU1MzvPSa45F9FabIRgqJUSUb0BXXkrxAEnTFLrU6pReSH7Kf0I8oLMekWVJocuqRNX423bhxkn/1jLkPg2i10mpU9tDodmxWPgnPDIkNtE4QroFKHL6fr1z441cTGI/Cx+bSKv7m1dqOy1EeiKQl9Sd3JlOAVbfESAOQ54HPXx7RlRpPETiMyY9SnXKaZF9EQGChtSBuLgQ844NrahvOWW0rUgHxlJ8Ohm/ZLDSCHKbUGlKz44k9uUU/T3a2mtw+hKwfVz1YK0/UNREmpMpSdlyAXBxbAcW/LGkoPZqoVIVPpitaS3mTLUQM4Izm7OxsYsdww4P3PKotjVriHxaotq3C+tEn3DfbZlTkMlaVpDzm4dytXIlPRO/xDcCB8bXPEziTWX4do3RUnprvezBmrhlLCQvaRv8ALBKfsPq1VKfRxS+4WhTT8aQlRYktJIS4AcLBSoBSFJPJSFAKSeo5gmw/YfnVCn3tWFQmXVRBFKXlNsqUlJIz4lD4vxE/XgjHnqnmSxKUZk0+UHHS9/i8QNc00e5ony55JsCQwd2HHTl90T21aZeF0Qqlb9S4nTqtdSVuejxZSvTIG5A6LddG45II3DkOXI6bhZxVrVDiT2b+qDoq6XSttpIAajMNoG0IUkBKUk7j5cz9POzFMtqg3G4zcbNAiw6yULR7oxwGnSfi8iDnnj8tVM7URHBfiIiqVmpzp5uOO4plkR2nZEJKEpTvUpw+LKsbU4HLJzkDNbOpZ1ShUpU0ncXDOk9WH8OM9aWuqpEtMv7KkkEABQWQoPycj4YybYjz8b+1PX6f7n+4NbqVIpjrbzq6zFW/3rZTnGFpwlA5gHJ5589EPsu9pZjiDZkOXedwCY8pxyL3M2q7kKbCiAVIUrqQATy58vVqxXAq7LMrnDWjT4C2qxTpUJtBeaysOnASvaHcKX4gQQrJ5dNRziP2MOGl5yo162ZR6bb910x4zQmE2iKxMWARseRyShRzyXgc+vr1Im6ODp3gyJqgsXsXPNrt2semIgyq1Qm/foF+21sX57/vGd3cW7JqXoRtswLpckyFR3XnEJn+jvFCFBLRdSpIKhtKtuegzzxqBweKVYp5ENv0GPIaccnxHKLCbhpnxO63KafLQGHEEJwUpGDhWCAdB/jjVrcoHDWmVDhzTZhqcSuz505ptgliHPR6O04ArolCghR2fL5kEaj/AAbvePWrcbp8amx4s6nLekQKbNQtSmXg+tRS0pKgoltDzzfM80lBwdmDQTRUolhappKLAv1a5LY+XV8R6fodNSLpkIVLSZxd7OR5iBc/9Ws+C/cWNt24okniJbjdOpzbbaoSlOT9jPeOHaCG3No3BSgoLI6ZJ+jRsQPCOeqhcNokii8aaSJaXqe9NClswHx3qHkbMiQy6CdoAUlC21cwokjGDm3iDhCRz6DW90JSl0KVLLuTmMN7TypUjUSiVgAY68xu7J/aynfxn+U6MnyT9eg5ZBzdlO6/HP8AKdGT5J69daERkDmH1lpvbrL26WEjEjmdIjnpE8z005PPy0QREeJI/VxX+M3+OhSkeEfVor8ST+ri+n9c3+OhSU/BgjpjXEdiGxpY5/brTXXdcCy6FKqtTdDMdlTaCdpOFLVtTuI5JBPylEDrrXWlxCp16VCexFfZcLJ3sOtLSpEljJSHU4J5ZBBHkRz6jTfiI3+G98w94SyjxQPK7PEqxrOOkKkNBXxSoA/hpjgAYwfPWHeJC0YIKs52jz0+kXEMqBAeKI3BCqVxS7NuGvzalbNtR58tp6BQZgFVqhSsoQyGRkIQo4+EWSQCdqScYkdr0ai3jedIt6DU7jsqkOQXC2n3VXImIUhTqlArVgDKx1xyT06DXmpzNt25MVOmXtSlPpfekrR7kTlvpXvIShG1nKihBWCAcLJ8uutjcvFa3rBvxNeqdnogCRQWZVJp76u6XTY6lPISH071eNwBJ3FW4BWCE8wPLkz50ncUyiQnAw5KseZna+TYY4j0uvoaOspJdHppMyYpW5RKm2pSC4IFnwH5bvGxuLh9cXDi36PXZE2pqk0qehD7Kao7UWauweTbjrg5oAUoqI8I8IyBr317hvx144WlCr9iVym0lthSzHpxqLsRby0uABe5KcYwlQCT4TkH6dT6bcybtsZijuKbn0is07u1vxQQuRFW1zUhaAMA5PMdCk55ak3Zssuz+H3D6DalErVT9JYcXI7yrTFuqQo80p6BKU8uiQMEnRS1OnTKkeISVJcDcRf9z05bm0VFfp9cHnywlCeUoFh+pGLsWeIezxpvi27MrSa1w6ftyRQhmpVCoyW3nIpSttKV7RkLS6hSihzcQQg4IVjQnuPtM1aNQK6qlzVSpaKSHaZLedS620uTJEZshKThRZW8XEKOTgAHOBo18crKuviDW4EetOU2p1ZFFmtSKOh8ojOsqnR+4W4sgBaEoS4Q5y8W4DB1VdHCCmzYtwM2pVqf3E2mqYixe7dcbbltykyIrDT6UFstrMcJ3lQCe8IOeR1OoKSnFUmWrcUA2BJPIVe5Lt8PTES6SsppEiZIqU+ZQKtwHDbWBAzYkf8A0PWPpw/4UWdVbLmu3HQ6jIiQpkWJTpsU5U0ouJ9J288rcKHAtRwog7SQd/LcULhDwtrsp9p27KxRXp1VdAbXKcZX6H4inYChW53clIB8IWVbcIwTrdcI+INmwLBo5/SOu21WvT5Ep/uYYdaivpKUthTbiFbXE7VJWlIBUUJCiNo0QqXxYFRdpi0cXKNEYIhJWzOtpPfNEvFa1KUeSlpUApagQCoggJAB17koFRUUptx6YtY2aPdas7jMmU0siWpgkgKbaEhKdrSpg2sHDFmPDxTm56c28agwjd3Mhh6VhXVMiOApKz/eUz3iFHzCUZztGp12YOM7fCmJcEUd6JD7/pTZSpKULUlhaUoUT0BPng9TqLy4FSuWqO0uhU6XXampt+nQoVPaL78qW7sDiUoTzw0wVLcUcJR3reSM61XFjs6cV+E7USn1622Ke1V2GHHHGpaJTsVS1uhKCls5Uva0tRSjIAA588a869qaCm1GdMkzANh2v0e389YxPtBXaZJ1KqTMUCndgcqCBuZnbzu7j8W6L12ddkxy1aLOLpiich2Y5JefS+tUhWe+QooUoBW5Z5DG1ITgJGBrSXNRbb4hU1pm8abErjIlomsMOsJQWnAAhIKid2CAMgkg88jUJ7Ob1u8LOExtOuOVKc+aj7rB91LDadimgjYnIC2QrCdxO4nHLBA1Mqvd0K5anR6XSKHSLfRgER5L633pJK9yl97kFYGCUkAkDqNeR1UudImq8CYyU4yGGLdLD4Yjzke1mlpOxMshJOAB8mJLX73z2ixfDSNZUC1afaVNhU6FEjtJbYjNJ5tJHMkEeIc+gzjXjq9pXHCv23XHKjCiWQmUVvvLbU8t448CXwRtSB4khXxfFk4OBoPKligGp1OnrlMrgPCLNLjSkBtZPgznltPPChyOtzQ+OsxsopU1cOoNTctKjF0OOBKknOUDxAKTkDPIn16lyNXUQJVRLPF09AeeWPOIeTSSK/8A1FFNBfhTZOc8wLqRwtuKk2/AiUVuPUpsu46xIq6mVpI7tx0LCQhzaBkAJ8XNHXI1G7etrhtTLqFTuas0GjVaTU3VuUybP3rTuKEsuRlxwUNu4GxQJKVZJ6aOHFK0nLX4K0O0bQqc1qZUYc9pibJey4EfBArec5lXxwkq6neemgNwKhQYsyyraqyH6dXVNsGTFnwS6ZTykYksZKujimgEqGRtCSOmNXa6RKkBaixVlmBYknl/0hql02qn1K5lIsodJJLOPJYMBfjL9W5Yr1CrWebhsSnw69TK5e9Kqr0eoehlQWww40tbadq0hRSfCUqOcc07j5nkc1qP06AF629Q4t3WbX4Lu6pN11VLdQ2lXdNJLBUppJUNydhSE7Ceic41YJOOvLqPw1tNLp5FLSplU77R1Z3wcekZvUjOVUq8dTnv04+nS0bmx/2sp38Z/lOjLjwn69Buxz+tlO6fHP8AKdGXPhPTrq3EVBzD41ljTZ+rWWfq0sJDE8zpFWDz0x6nrr5SVhCSpStqE+JSicAAeekMKIjPEbLtvqQnJUXm8AD+9oG1KtuuOSYNLakPzY6G1OuoYUthsKd2Eb0ggrThRKfLHMc9CftcdqG57phOWfYlQNj0qTPYhTbqlqUmcpCpKWHUx2kpKo+0FSy65tVt2YA3g61ci5oXD2oM2Rwtabddos5tLMxdQf8ARXmQ2lpthZ2FBkFCHHFp2nK/EpSSSNUVbqCZcp5CgTh+mP39OHi2o6Jc2alM1JDvkFyz8M5/CR2DqwDEY40RJvEDjPUbMmtTWKZQozz0dtqdzlvBfOY7tQQRsWjaANyEYG7Kjrw2Bwyr0bjHb1I4crix5smG5Jll+YtcdsNqHeOvHK1hKt4QAQMlY5eHIlFi2hbHH2+7ygXei4G79SWJyqarLDMGJtDSHQ6pA3KV1wF4O3IAGdby3+C9H4Q3xEklUmm1plDbkV2DWFtvpQ46th9l1bRWp4eNheAg7Ek8ipKTqRK1mnpdLRKmpIURcZubuSTl/U83aN1J1yQrRVaaiVdjx5SSX33IIPAtZhf+mJLfPHCPY1FVInwSxcKnVR49srWROW8h3uylatpbaaOCrvTnKcbQrOga5xy4gxp9Qn3DT5MWluVBLgdjyEOoiOj+rYC96wWuagcYPMnntwJ92geHNeq9Rty5qXBcer8SWgPUyeHUme02hS0KUlyS5KUtICxuUlBIISE5xkbqM3iJWret64ac5a1Fl1GOKhXoITKEVhQUpClDxKSlw7Uh1wlIySQQCNS9Om0lRImTqpfmCsEsAQAUgMwPBcubxzotNoh0+d74R4hCsm4SzgoD3Lgjm4FhknCPS67d1hzZ36W16yqVO7hhn0fcELC0hQPdqCsoWVd3kDyV15aCPHXgfUOIl8U6mVasVCXR0RYzMMIAUgPl74dUhYGHEKRtQATtwnJAOprxBW7w5uR+gW/dcqtWlT46JVDzUA4xFiyAQ9uWFFb7/eocGVnahG3lz1PLd45XVEsGPCgUJqpXzIeTLdaejrW/6Msq9HWWUbNjTobVtWpSQcEhOCNeYS5PutUsyp3llpclQBu4wXHXi7EwwulMull102WFCaSlISopVhnIALNy7h2exvG51r8QLMtluhU16S9R4sFMWLFp7HdZa54YUlAClpT19fP6Tn5urr6eH0ipx7elNVumvx4XuQd4USoEKV3pGVNnmdx5pII8xic3PWq7EbfZt+96ZS6nGLEibHr9TQo051R7x9lSGmyp0IZ74Ja35DiQvJ8tjwl4kTbwvm5qTMdpiqzTH1RIkxe9CHmWgpbbhbWSlLjneBKk5PxN3QaVVNR1jkhRAuRbBIGX5Jazsf6hGTkaZUUM5M6UvaeHJ6P8mvc+gMeSLQ67B4O3FVLijLelSGo0VTRBK0MreQHGW1qO7btB68vPrz0B+B9ehxnKlRGKdJTa3uK0YMuTFQ67TW23AEqkBQThIcQAhSkqw6hK1cgTox8bb/h1Ps58RqGxUqy5MbmRErqkN8enyJC5zIcYiITuUspAIO3IAOBy5681g8DbG4eIpkdHEG+LiuZ8egoZqzzr0Z7vFDKXIyU92EcztCiQDknPPNqioopFNLMpYSrIBIDkZAcgE+h5HEaCXOqULmSJ0vcVMCoB7Wfg2IF3ANuC4gCca7Ptal3m0xJuJxm4pEJqR7rRXUMyKiPEgqkocR3DziSgJKz3bisq8e1KQRTcUGPa9ThwZF8MMtynXEN1KbT22oTKkAEF8ILjqmlHw7m9pSTkggFOpp286HGo3FKgtsOPvIeowdS682UBweku52jakY5HoMZ1A+CtEaep9Wmwa4gssxwK7QKnAjpj1EqUREYYedJaK1ubQAstrSUqUgnGr2b7RVNLR+KlRSOnx7bgH4/pJIBIeNVQmqoKQTKWrmJRchIUQAb4Zmv1FznMWu7GVvXlwfqVfdqfDaoPN05LkgVe35UeYmoxHVBYjFW8LUWluuOoQEpK0rJWN6RuIXF6P79PEylVq2WzUKSxTYKJgVHSJMR5EmQShSVYW2vY4sKTy/vctbCZYRtOnU+Q/SJDlPgJDca/+H8tz3Qjnqszo7hUpwFRyokuYHXGM6096ceKxZdSqMNlVOu2cI8GTMrrEtuhxHGFvrYZWtexxS3nXClvYlKkjAJKQUg0tZWT1y/vlMuYxZLZDXTeybXIMxPFiQDg5U8+8LqBLCyXDGwO75DOB5WPBaNtcHBGHVaGIbkFqG2Hklp5RHfJSDy5k5CiT/oagtx9l2sXS4878FJix0b9r7gS62eQygYwVcgeRByM6mEiqVG6bSmcRLRrM5+vVRLr8a34Xo9QSZaG+6eQt7Yppa2+4UW8qCC8ygAkZSYzBrfE2NfFyxqBRqpULNpsFiqwqtesoNuvTVFIdil1xpC07sgDcFIStJ54WAIc2qozMAIIN2YhKiRbBZI5e7sHY3ArlaIqpAJAB5d2F8OxftkEuMxuKbYdfk8M6hRKtGLFwNx/Q4k5tZbbfjlSgoEZzgBW8Z5pWDg4J0uDXZpXajKZElK1PuOBbst9eVrUBjmtRyemQNe3gZxRicUA/cTtqmNVqw1GprMZ9ouORpDLklCkZIwlPh3noBtVk9NTupVBEi7IVdumvxoqKC+ltbLSlJbaWj425lSeZO7KVpBzkkHw6U+66c8tUogggEEgMXc7nwU5YE+rXiVI0qcAyFAhnt5nOPKxIIJsFWfPaI12naVUaVTrVeo633pUOnVV4IjgOKeX/RgEEYIIwSSOvhGMnVSYVjXzcdVsyqCmV6m3TMfMBirMNJej051tQ2yW0uEFspChjeccyUn1mnt/0CjcfkcGIlOrL9Pj1CZUGIinKe80t5a0x9h+E2BCQMqKlZyAdgUcDXy4f/8AhiWjDt5hqvX5Xa5LOXZD9OkiE0hROfgxtWpIBAI3KzyzrTqFPUHbK8yg2CMN3z1J+HWHqXUKiiSqVOSw5dwXfFiCG6dbxjxDuCbIu60qVVkNmrRLgZcckiMQZYVGWDI79GGVKcWkqW2lIUgkc8ctWJSeXXI5fhoL8arTkWcuxYiKiqRAjXawwwwp8Ol0ehuHvlEcgo4Gft0Z0fFHXy/DUzSlTFU33qSlQJBcg47jI+R7CKyvIM4BJcBKQ/W2fXr3jdWOf1sp38Z/lOjNnwn69Bmx/wBrKd1+Of5Toy/JPXrq4EVRzGedZZ1hz+nWXt0sJGJ6nXzfSFciAQSMg6+pPM9NMonPlogigHa47O36KXW3cdIkvMUCuVJC57ElwJhx0A97JjFSUFaBKDe1KwdwcKUgpGoZZ99T7Epsi6pT4iU2el9T1v0ZACGJCA2GlLRklKU94G1KGc7QT8bV8+M9CiXLYNSpVQZD0ObtZeRzG5JOMZ6g+YI5gjVS08NTBnTGnpj1OapMN2Q+9GZ7tCqctRBjNDIQw2okLWvJddWnJV4QBh9YpV06vFkkhKnBCRdyOGFn68X6tGvo6yRPpPAqkFa0qSQSoABIyByHcgs7u7WeIvSeN8Dila8a5KMup1KVOeW0aQlotltLZUlxKnE7kkK2/BgEdCSAeWiNRuFlUdfmVWQzMh3K9TNkCgS1JAZlL3guBTZ3EFAypPUFKQeRA1ruHMa2eG1sxKLZ9RmVZ12qNwZCI6m0OUqIlKfhNy0+LCE4LhGcJJyCMkM3ZfzrNVTXrPotSejUSrlFWqspD7jsol/b3TjyfCpl/IDTKCVIykjbuOc4ilpjMKkgkqBLliwU4Du+cPdi4IewsJVJWVdWsTJ21CbBP4U2AIDFr8XZy2AXg0XJxQjWlZ1RqMybCs2x5jCW2qlTKUyzW5FSbK0vMBSDtccC20LDqQMZIVgp3EO8Be0mze/FaRRXYzNuCqSGTTxEW+AVJL61NJQz4gpTj6lpSg+HcpKMcyRjxhotKqPCSjvsxa+9fFLnGn1ebWKi05GZytxTkSMlJ2KWFKQtTTIPcpI7wlRzoa8PbLumWxPuCl09C4MAd26/ISMtKXjxobPNamwUrIHPHMA4IF7LlLqZZMwOS1rMycENYA3IxFjK0ukFMuZuYuUpJNn4vfc9g/THU3n7Qztbsuh0+/4NvxrknW7HkOPouSJVNyIpW0FlCn1BYKDhzCVYACiRqpd19pS6r64lO3QmDCpVbqcGPR324Up5qK802vLRWla1fFKic5yPxnc3tWO23Y8e0rkdr94XRTe/iynqlUl+50iM8y4ypJQcrUSy+U8x4SkHJPPVZ4FpVuTY7t0KpjyrajVH3FXU1bS2ZYb73usZ3ZLe1WcYx5507LpZTrWZYcki4B8tvWz3+WDEjSaIhATWJuPwncRe7gMR/nh4vHM7GNzP0iq3dDvQ1GbNabqM6FAEiGiQtLagpAcLyUAJSpaR8UlJOSCc6+PAaFV+Kkao0u0qTacK3aa0PgJtPlSG4Lbn9nabbRISp5TikuO73AdnXvFlRGqk2vx1uq20oSq7605TG0bTT3KjITGWCMAKSlxPL1DPt1v3+09dLNClx41wVqDNUlB90YtTlJeSkKGxH9btSnqMkdFHGNQlU1XMkqlTVJLsLBgAMWAuww5t3ES0adUoSpIU6iXCnLjrzd/16wbOKvHPiD2dJQsKTatmQmlJ9Ijvx4L6XuaxuXkvkp3HPPJChn1Y1EWO3ZxCjuwVikWu4/DkiSh12nOKJI5gHDo5Z56FNXsjiRenFGrW/WKfU6xfsJtS6izPmIekNttpSSVvKcKcJStHyuW4fToqcFOD9tUuBxDZ4g0any+JtOhsSLbtG6pwhQZLSx4pHed+029knafhQEJSVYJ1LpKeSJiaVS0ma1w92fLO+frHFRKoKOl8WegLObE3fkXx1OIDvFXijX+Ll4ybkuWX6dVHE7XHAVbUIBJCEpKiEIG7klOB58yTrOoUyst2rAoUej1CPASHKrU1TGAylcoNqCnPEeTbbJ2pJ/41kDxasBeHA+yKlwah0+35NtWzVY1HokqTXKi60pa5r7jqJ/pEjBktMJylxLygWXE7EspPNRk9g8QeDsOzbdqlz29T65Ft12hOqptIiCUiiuIL0eVJkL9FaWUuKLTpQ848XFkbB8HuNoqnkkgrmBkkF35OP1DdyGu0QUa3L8JHutOospgkPxjq7vh8j0iKdjDtIwLSXBtV6dKoNVdeREpdbp7CpsSobl5REmxknO8E7ESW8HaQF/FBUUq9cHDelV+JWZ5o1z3GqkKuJTjMoKQlb014uoKm8p3pQGU7OWO7BxkA6qnx8vWlXjUbSchV1F23DTKImHXLpjRHIaapKDzi0OALQhxSktqQguKSFHHqA0OrXqMyBV0QINSk0xqYtpKyxLcYaCidoUsIUnOM/WemoFXRSpxUjcQCG8truCSQ7PZrAE3cmJFPppmKRWyxsJLlJe2cFgQOQG+Ai3HFHtXVO3OINo0egKXBtCC5HW/SaIyuUiOylZUpxRQhJ3KSUZQVcyCCMcj6Y3aPvXipWo0a3KNct+yIkmUp6C5BfjQjCW4ClT7zoSW0p2oCjzPh8I8wZuFfZz4eVnhtTTU5l1XBWWUj0qWzX5zSnlnHVCHgEoGOQHTPnoc9pLhVC4BsUi5aJVHYNLkyCy03Lr01yemQWyEtobceUiQ3k5xs3gnHiGMZ6TM0mahFPKClFuoCVNwUgA2HG4NboIiUs5c6u93KkoFwCUsQckhRJLm9yL8tG34F2vctsM06fa06XdkjuV76hTWHHqYiYp1993duKQtKtwZDu3cefJI1J7npHELjFe9Np1doEWFCjNrjzS053jbZKOaFqxvdCVeEhGAOQ3HnoR9mXgxRuNzYlOVea1btutoYqogVmamdVp7jfeKw2HQ3GjoKtqQhO9fdHO0dZZxu7Ikak0ZVStaRclPyhRSuXVpUhSFAZytBcPhx5+WmdVrEzaxapqySouqzgHqWZuOGH6NDw6NZo0kApcAsxAPDueOj5scwUOOHB166q5ZibwmTqrQqLNcn0iBECwylQQztckrCt7ndrSShpOxPiG4qGtvUrAmVylPttSJDsbux3kZ1JIUM8j5Z+o65UN3BMkHcqpTHNu5G7091xJwcZB3dDjljyxp01qUz3gROmJDqdjgEt3xp67T4umeeps7R5dQr77zBP4cunqxBH19IspejVUvbMkzQD1AsenH1+MdJ+KFvM25w54WRWmu5cXeallK+qz6K8kqVz5fZ9GjAn8vwGuWfZ9eck8Y7ZSp550CSFfCOqUM4PPBOM66moPLy8vw1udMlJkUqZaAwH8f4xg9Zp5lLWrRNVuUbv6xubH/aynfxn+U6MvyT9eg1Y5/Wynfxn+U6MufCenXVsIoDmMuWstY5+rWWfq0sJGJPM89OTz0xHM8tORz6aIIiXEk/q2vn/vm/x0BeIFpN3hb7sdLrjEhpIcaWFYCilQVsWOikEgZB8ho9cSR+ri+X++b/AB0JySAn6tNqSFpKVBwYflTFSliYgsQxHwjnxxc4pw7WtybZLFD728VVFuVVKrNaLfuY+yCG0RMK3FRCllbivCQ4QlJGCIVbHaavC37Mh2UuqIZtlDzi1pTlD7oWsud2XACoBTu1atoCl7dpVtJGrT9sns9OcRKAq77djfrRTWNr7LY5zo6Rny6uI+T6xkerQs7PtmUai2pJv6z3YdTq4Q3FVUbjeEZVqnuh6a6sAJQtecllxKkeB1O85SoJxs+RTaVL+/UEy0lwT19OT2EetyNRp9QkmrWjdMUXV2VxfhP5e1rnMZf4EVaprocy6rmpNBprzDk2bQXJfokuDFadQ24w2HcMsqyVISkrAHdhIKlEJEPu7i49Nbi2lbVcnm06TKRIpnuuA488oKz37qEoAKU8whLm442lSirmkw3LcNY4zSrricP2odv2rhtmv8RbkUsqlsd2O6ZQlwbnS42tKm0pCQpQKkBBPLyI7M1lW7SH6VU4dzSlsBdRn3mw29GR3CWUna1FdAL69/eq2IBWlkbt5WCgEivJkhdSkSQs+XeoBShbI4vw5tlohKmJmzRNqSVbcJABCfhgqbH1BNhXZNr3RxCu6TMbbXXKg+SlT7RQ00lKE8yonCWwEIKlFRwnaefLmUaLNpdD4fTeGd82ddjlMmVUT20Ws+yiYmpxWFxpHeocbcwhQx8UD4mQSDrzUO+apIqVRofBKgViiRJ0VuPMMF91xUpaEBPeI3co4V8Yqz3hAwpWSdHfhD2ab6/SK1LjuudBoCrfJcZhU9S3X5BUACHHFEgZA5gE5JJ89XaJDrBTfqePrn6wzV6l4aD4wCAGKUud+4fmY+V8ekfOsdqll1qtz6LwxvSm16rKclLedbacZjyzSBTmlNANAhCChteFZJO446JHhuntOLumgV2P+g/EChVCotAypFDQwx7tuGC3GWmoqUwolAUhSklOThZGAeYuMXN4HIEjrnT7j/wjU8yXyr9Iyw1WUlj4At/2V+8VNrPa/k3TWKq9V+Hd3yI786euADDZcXAiSYLLBjpC2yhQC21ulKgpJ3jIVjGo6jj/AE2TWosqo8Krxcbp86n1CIpDTaVyXY0N2LueQGg2lO1wEIaSlOUg+HmDdXvFY+KNYk5GNo66zWoey9Dqc9VTUuVkbTcizvwRDsvWkSxtRIADN+JWIpbH7VtytraZmWXddYgtR6Kkw5rB7pRhhz0xasoI+F3IUP7zYJxqFXJ2tKXctv3jbVOYrhar1GYp7ErLCZbkhp1xai/zUXG1IWltR3FYQg8wDy6CryWpWEgH0R/B/wDiXrkbaEQuUSYtZJVVJLdI358SI+xUiSEnyK0NtNk/8Lix5nVYn2L0pE+WiVLuop5s6Slj9L9eY02kVA1IL2ygFOgJDm6lFkv0u31sYjTD/pae9jhb7TnNK22yQfqwNbqgMsLkux3ItJmPyEbWo9RDrb7hAJV3bragUAD1pUM9Qemj7bPZ6duK041crl7MQqDVkyY8SOyBHRFkIStcaM84NuzvCwtO9JISMZ+OBqdcOqVwxo9IhRKHbkm4Ky5BmxZiYFNMnvVlJUJW59OI6UKUgnYlSsJBJSTg+pStFkSlblOsDII/Y2xa/rHqa9Oknyr3LCSymBSQQSDdKmAsWJWbkbk7XgLULjVxH4a0cIs66qpSosNDaZFKlhlx6I2TsQsObdrzBUdocABSogLSkkZnEPtUX1OgIerN51qXccRoKZUqkU51qM6ZLZWplRQV8ooc5kjxhPQc9QXiLQJPDe4pqKpGzPoEpTMttKspdiqIblNg8tyFtKKgfMhCvIa33C7gZbNb4NdoCu1tp6VWrJ7lumSRKcZaSolYKloBAXkpHJWeusvqehUtHUbZaElK3ULD4+sZrVtPpdLqDLmstBCFIUAl1JWWDsGcGxIYEMWDtExZ7VtyU+36jLoV411m5JrK1hIt+moadfD+Wu/eS2Fr+AKgVHnv6cjoVXx2sOLXEa25lt3Ndb8ukyQESYrcZpnvAPkKKEglPLJGeZ1pLU4FVq8eENS4hxKlTmKTBr0e31RXe8L3fPFkBzkCkIHfpzzz4T9GiynsEXbFnVBioX1aNHiwrgatpcqc5IR3spxll1tLSSjxlXfoQE5ByFHOBzqUUEsEKRKA9ABFafsulUdwTuBOQLENi3cfOKw933YCU8gAAPq1iOZ6j26sM92Mq7Rnag7eF7WlY0BituW9DmViS6G6lKQMqUjaj4NrAPjcxjzA5ZntI7ElJvfhRwtXQrpt2k3lX5FUjypsqqPSmKu6w44GhDQgFKkbG1KK07cDHIk41KTJWeIkr1akQA67Es4dhYn+3GOYBvZpR3nGm3R6nv8AtrqYD9Pq/DXMns0UOTTO0PCpU4JEyBJfYfShWQlxtZQoZ8/Ek66ZgnCvr/7atqP/AGviY829pCFaiSOif0jeWOf1sp3P5Z/lOjLnwnn56DVkJxddOP8AfP8AKdGXHhPLz1PEZM5jLP06yz9OscfRrLH0aWEjE9T00j18tI9TpHrogiJ8Sf2cX/jN/joUgAgfVoq8Sf2cV/jN/joUp+KPq1zHUOVgAdeRBGD56rvdHYsta5bkuqoJqc6nUius5XQYjpaiJl4VteUB8ZKVKKgk5wVKx1xqxCUgnTKQE59WuVy0TAAsO14kSaidTuZSil8t84phwst/iNU7Jt62HOG8OVVbVmONQLjup4mLDbSslsstDxlSOQTghG1KeXXRbpXZeTccgTuJV1VG9ni4ZBppcLFOS6SpWQwDg+JSjk8+Z0dNwUepJHr0hyGAeuqWRotDTzVVAluskl1EqN72d29A0WdRq1TPJY7QeE2/z6jHaNZQLcpdp09NPo9PjUyEjkliI2G0D7BraJACTnBOfPTeR0vP7dXkUzwuXLAxpeXlpDy0vLSQkL2af89NpfnoghEfByf/AGr/AP0165GWpMQ3QSoKGabPTUnQfJhTaozyvqR3jC/4d56JOuuauTEv/wBo9/016482xLcj1in9zIZglxxLKpcgBbbSSSFKUkkBSdhUlSD4VJUQrlplU1EichauHIPQ2/XHxeN/7LbwicuWWUkoUPVJKg45DgP2i3fBelMXRZVXgi1DWpNLqMeU7IcdYDPdOFAQ04XApbLaS244tTKfGndvISgZKlYuGtUKnrp1Xue3+E8GK8qS/SaAlT0p2O8+42ptLagAnYW3VEIByVJJAARitkOhXFw9iPixqyw1Ra1FXGXTahPRFdS33feLZjTDuS8yEFWQrYpCd6FLVtOtIm1r2nTdjlDgw5jpPwtWuOIrJIPyGFOvOHkcJSgk4wOeNaxNVTT/ADqmbRli5P8AcfEPHq327ompLVV1VQJQcK2lClqBYbshSDd2O0kBrJIaNtx2k2hXBEp9vSZKGnXm6TPrVWd8ElCpIAluOLOU/BK2kFKQNiPI8iT2TLgrVKpPHSRLiUWHRlzmJdZptzW7Jqi3G196pCRHbdQVDn02q3ZBBwOderyhItKQ2zUanUqo5KSsLn019pmI5jkptqM424lTYzycUSpzOcgDaCz2Pb2ClXRYFAicRK7Wa9DSmG3SavFQaZHa5OyA44htEQJK0pC/EDuCQM4B8/8AaytnVNMTpS1CclgBtBJ8w3ZBF0vkFuhjL69Xo1AJqJCVGTtCdyyjAWVbnCiTu3M20bWGcQSeI/EG+OF0qoUm2bE4f3La9RpMW73IcK3FQWaOGOkxyGt3KF4Sk+PJy30G1Q16bTqnFntBMzZ1x21Ds+3hWIfEKPLYpjsx+oyWmm22I7DRfGUKbZCjkhXPyB5bCdcb9RuurUR+j0+pUNvhxKi1y8X7rYkqagF0tqely2WlhTiSh4JQhC1FW8gYB0POJnaItawoVSosaZGrTL/DYW7T3LVq4qDTSzu7lUlTiWXGV7VJJCkbufs8xVV+1wpBL8Haqw3sgnOdoLP/AOWA7xl5M+lmqEuSB4h5z/jAgh8Q6jxJg0OhJrliUXilX7jrCrjiWvNoDnodvv8AdkugyPScHGUFTbvh3LVhRAA1FeHtc463NddsxpFk0Why+FyZ9ZjNyKcplue/MbdCI7bbKw2QoqUEFspQkJySojBnlKplbpdXkWFKq9Lq190nhiwahazVGdfYXBQSDsmvOFtyQSseFbIbWSkE4BI+lt2xLmXpbdgVG86jFvq5uH7sinQ4tFgxqLEgOcxD+CAdDyQ2ohxJ2JwcJ57TZyZXtfsVKX4e7IUW/M4ACbWFgD67jiIY1GhSgpSkHPB6G7WDMSOvJisXZkfnVntQuTanFEOoyHpkqTHCcJadW6pS0DmTgLKhzJ6dddF8ZSTy8XPXOfsWREOcf1BlpxltqBJV3b6gpxO1xKQFkciodCfM510aSnCQNekUZJkjdmK/2jINc6cbU/pG6sj9q6d/Gf5Toy/JPTroNWT+1lO/jP8AKdGT5J+vU8RlDmM/ZrL2aw8tZaWEhHqeukevnpj1P56R6/8A3ogiJ8Sf2cV1/rm/x0KU/FHXporcSR+riv8AGb/HQpSnwj6vXriOoXt05VkYwdNt/wBZ0tvP7fXpYWF9h+vTD7dPt/1nS2/6zpIIXkeul5+fXS28j+elt5/b69EEIeXXS8vPSCen56W3l/8AeiCF7dL29dLb/rOkU/j69EEMo/AygMnMV4fb3a9cY0KQtocwRk67MhG5CkLGUKCkkZ6gggj2Ej7dCtvsm8H0oAHD6lKAHVS3s/8AU1EqadU4hjiNXomrSdLEwTUk7mw3D9T3jm7bPEOv2ctRo9WdiJIICCEuJTkYOAoEAEciB1HI5Gt3O46XnPCUmtKbShW/KI7e4rKlLK9xBO7c44rd1ytWNdCf9k3hB/8Ar2k/ePf5mm/2UeD4Jzw9pOP43v8AM1D9zmiwUPrF9M9oNLmK3rkEnqUp/eOeHolAuBiPPr941dVVkNnvE+56n+7OTtAcUrG0AdEg8/V0Bu7G3aNsLgDeNRZqrFXdpdz09EWp1txlJdp7qN20NNtArUyQo5IO7clJ2nnqz6uyjweVzHD2lD/5Hv8AM0/+yjwg2/8Ap7Senk49/ma7l0s2WvckiGKzXaCukmRNSvaem231gBWhx34fcFr2vmfAvmbdPviU5xioVq3bbfit2+60kphPMszVqXJUN61KyrkUoxkZAiPE7jfws4mtWZSbyN534zalvyae/dobap9RrM5xbZaLzanSfR20JWfGsrKldD4iq1B7KHCDGfe+pf3r/wDma+h7J3B9QB972lY/xXv8zUpSZxBHlv6xSS52lSiFgzdwDONo7deloq7YPbVf4c2bS0xVXxWbngUVyktMV25m5VDbeWEpMsNhoPOKSBhDTiilCSQDklZ1tvdtWXb0S1aw/YtKq/Eu1qGbdo96SKi+C1E27Qp2GB3brgSVeLcMlSjyzjVsj2TeD6Tu972lfePf5msz2UOEGw/+XtJ+8e/zNcFFT+Yfz4Q8KjQw7yVl+/0yLRUnsDo9L43VZwuKeUihuL3LA3KPft5Jx5kknXQwE489Qax+CVicNas9U7XteFQ57zBjOPxluEqbKgop8Sj5pHs1Odv4+vT0iWZSNqorNWrJddU+NKBAYBj29I3dkHN107r8c/ynRl+SevXQasgYuynfxn+U6MvyT9epIijOYy9usvbrHH+s6y/110sJDEjJ6aRIz5acjmdMrz0QRqLioqLgpxiqcU0CoK3ITuPI+rUXHCmOQP6e90/dp1OhyUANfUDl9mkMEQD3qI3z977tOn96iNn+3vdf3adT7Gnxz+3SQrxAPeojfP3vu06b3qI3z977tOiBjTY0kDxAfeojYP8AT3vu06b3qY2f7e91/dp0QMcjpY5/bpYHiADhRG+fvfdp03vURvn733adEADppsctEDxAPeojfP3vu06f3qY3z97r+7TqfY0+Px0kDwP/AHqI3z977tOnHCmP8/e6fu06nwGnA/DSwPEA96mP8/e+7Tpe9RG+fvfdp1PiNPjn9uiB4gHvURsD+nvfdp03vUxvn733adEDHIabHLSQPEA96iNg/wBPe+7Tp/epj/P3vu06n+OR0sc/t0sDwP8A3qY/z977tOnPCmN8/e6fu06nwGnI/DRA8D88KI3z977tOn96mN8/e6/u06nxGnx+OiB4hlG4eM0apx5iJry1NEnaUpAPIjn7dTDoDj69P5jT45aUQkNnWWR9GkR10+NLBH//2Q=="/>
          <p:cNvSpPr>
            <a:spLocks noChangeAspect="1" noChangeArrowheads="1"/>
          </p:cNvSpPr>
          <p:nvPr/>
        </p:nvSpPr>
        <p:spPr bwMode="auto">
          <a:xfrm>
            <a:off x="5967413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442" y="2946109"/>
            <a:ext cx="2552371" cy="1690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84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62896" y="3232596"/>
            <a:ext cx="7057622" cy="785132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/>
              <a:t>Success Criteria</a:t>
            </a:r>
            <a:endParaRPr lang="en-GB" dirty="0"/>
          </a:p>
        </p:txBody>
      </p:sp>
      <p:grpSp>
        <p:nvGrpSpPr>
          <p:cNvPr id="10" name="Group 9"/>
          <p:cNvGrpSpPr/>
          <p:nvPr/>
        </p:nvGrpSpPr>
        <p:grpSpPr>
          <a:xfrm>
            <a:off x="273540" y="190969"/>
            <a:ext cx="2289355" cy="2382167"/>
            <a:chOff x="273540" y="190969"/>
            <a:chExt cx="2289355" cy="238216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40" y="190969"/>
              <a:ext cx="2289355" cy="2382167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 rot="21373619">
              <a:off x="516696" y="781886"/>
              <a:ext cx="180304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MV Boli" panose="02000500030200090000" pitchFamily="2" charset="0"/>
                  <a:cs typeface="MV Boli" panose="02000500030200090000" pitchFamily="2" charset="0"/>
                </a:rPr>
                <a:t>Detailed information about the product</a:t>
              </a:r>
              <a:endParaRPr lang="en-GB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0518" y="281912"/>
            <a:ext cx="2114550" cy="220027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 rot="21373619">
            <a:off x="9776272" y="920386"/>
            <a:ext cx="18030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MV Boli" panose="02000500030200090000" pitchFamily="2" charset="0"/>
                <a:cs typeface="MV Boli" panose="02000500030200090000" pitchFamily="2" charset="0"/>
              </a:rPr>
              <a:t>Clear </a:t>
            </a:r>
          </a:p>
          <a:p>
            <a:pPr algn="ctr"/>
            <a:r>
              <a:rPr lang="en-GB" dirty="0" smtClean="0">
                <a:latin typeface="MV Boli" panose="02000500030200090000" pitchFamily="2" charset="0"/>
                <a:cs typeface="MV Boli" panose="02000500030200090000" pitchFamily="2" charset="0"/>
              </a:rPr>
              <a:t>aims and objectives</a:t>
            </a:r>
            <a:endParaRPr lang="en-GB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653" y="4333251"/>
            <a:ext cx="2289355" cy="2382167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 rot="21373619">
            <a:off x="720810" y="4725800"/>
            <a:ext cx="180304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700" dirty="0" smtClean="0">
                <a:latin typeface="MV Boli" panose="02000500030200090000" pitchFamily="2" charset="0"/>
                <a:cs typeface="MV Boli" panose="02000500030200090000" pitchFamily="2" charset="0"/>
              </a:rPr>
              <a:t>Identification of potential customers or clients, including market research</a:t>
            </a:r>
            <a:endParaRPr lang="en-GB" sz="1700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5713" y="4333247"/>
            <a:ext cx="2289355" cy="238216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21373619">
            <a:off x="9767159" y="4972251"/>
            <a:ext cx="18030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MV Boli" panose="02000500030200090000" pitchFamily="2" charset="0"/>
                <a:cs typeface="MV Boli" panose="02000500030200090000" pitchFamily="2" charset="0"/>
              </a:rPr>
              <a:t>Financial Planning </a:t>
            </a:r>
          </a:p>
          <a:p>
            <a:pPr algn="ctr"/>
            <a:r>
              <a:rPr lang="en-GB" dirty="0" smtClean="0">
                <a:latin typeface="MV Boli" panose="02000500030200090000" pitchFamily="2" charset="0"/>
                <a:cs typeface="MV Boli" panose="02000500030200090000" pitchFamily="2" charset="0"/>
              </a:rPr>
              <a:t>and </a:t>
            </a:r>
          </a:p>
          <a:p>
            <a:pPr algn="ctr"/>
            <a:r>
              <a:rPr lang="en-GB" dirty="0" smtClean="0">
                <a:latin typeface="MV Boli" panose="02000500030200090000" pitchFamily="2" charset="0"/>
                <a:cs typeface="MV Boli" panose="02000500030200090000" pitchFamily="2" charset="0"/>
              </a:rPr>
              <a:t>budgeting</a:t>
            </a:r>
            <a:endParaRPr lang="en-GB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354894" y="179333"/>
            <a:ext cx="2289355" cy="2382167"/>
            <a:chOff x="273540" y="190969"/>
            <a:chExt cx="2289355" cy="2382167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40" y="190969"/>
              <a:ext cx="2289355" cy="2382167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 rot="21373619">
              <a:off x="516696" y="781887"/>
              <a:ext cx="180304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MV Boli" panose="02000500030200090000" pitchFamily="2" charset="0"/>
                  <a:cs typeface="MV Boli" panose="02000500030200090000" pitchFamily="2" charset="0"/>
                </a:rPr>
                <a:t>Well produced marketing and promotional activities</a:t>
              </a:r>
              <a:endParaRPr lang="en-GB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149277" y="4333251"/>
            <a:ext cx="2289355" cy="2382167"/>
            <a:chOff x="273540" y="190969"/>
            <a:chExt cx="2289355" cy="2382167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40" y="190969"/>
              <a:ext cx="2289355" cy="2382167"/>
            </a:xfrm>
            <a:prstGeom prst="rect">
              <a:avLst/>
            </a:prstGeom>
          </p:spPr>
        </p:pic>
        <p:sp>
          <p:nvSpPr>
            <p:cNvPr id="28" name="TextBox 27"/>
            <p:cNvSpPr txBox="1"/>
            <p:nvPr/>
          </p:nvSpPr>
          <p:spPr>
            <a:xfrm rot="21373619">
              <a:off x="516696" y="920386"/>
              <a:ext cx="18030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MV Boli" panose="02000500030200090000" pitchFamily="2" charset="0"/>
                  <a:cs typeface="MV Boli" panose="02000500030200090000" pitchFamily="2" charset="0"/>
                </a:rPr>
                <a:t>Well structured visual display</a:t>
              </a:r>
              <a:endParaRPr lang="en-GB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436248" y="199879"/>
            <a:ext cx="2289355" cy="2382167"/>
            <a:chOff x="273540" y="190969"/>
            <a:chExt cx="2289355" cy="2382167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40" y="190969"/>
              <a:ext cx="2289355" cy="2382167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 rot="21373619">
              <a:off x="450208" y="809729"/>
              <a:ext cx="1936016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MV Boli" panose="02000500030200090000" pitchFamily="2" charset="0"/>
                  <a:cs typeface="MV Boli" panose="02000500030200090000" pitchFamily="2" charset="0"/>
                </a:rPr>
                <a:t>A creatively developed Visual Display – using social media</a:t>
              </a:r>
              <a:endParaRPr lang="en-GB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21517" y="4333249"/>
            <a:ext cx="2289355" cy="2382167"/>
            <a:chOff x="273540" y="190969"/>
            <a:chExt cx="2289355" cy="2382167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3540" y="190969"/>
              <a:ext cx="2289355" cy="2382167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 rot="21373619">
              <a:off x="516696" y="781888"/>
              <a:ext cx="1803042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latin typeface="MV Boli" panose="02000500030200090000" pitchFamily="2" charset="0"/>
                  <a:cs typeface="MV Boli" panose="02000500030200090000" pitchFamily="2" charset="0"/>
                </a:rPr>
                <a:t>Inclusion of the action plan and team goals</a:t>
              </a:r>
              <a:endParaRPr lang="en-GB" dirty="0">
                <a:latin typeface="MV Boli" panose="02000500030200090000" pitchFamily="2" charset="0"/>
                <a:cs typeface="MV Boli" panose="0200050003020009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33389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355" y="621323"/>
            <a:ext cx="7802240" cy="55196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845595" y="1761309"/>
            <a:ext cx="310341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anose="030F0702030302020204" pitchFamily="66" charset="0"/>
              </a:rPr>
              <a:t>Young Enterprise Wales winners 2014</a:t>
            </a:r>
            <a:endParaRPr lang="en-GB" sz="4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250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ts3.mm.bing.net/th?id=HN.607997580946179625&amp;pid=1.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672" y="1121629"/>
            <a:ext cx="4678850" cy="4663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34308" y="452434"/>
            <a:ext cx="7971692" cy="60016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latin typeface="Comic Sans MS" panose="030F0702030302020204" pitchFamily="66" charset="0"/>
              </a:rPr>
              <a:t>What is the meaning of the word visual?</a:t>
            </a:r>
            <a:endParaRPr lang="en-GB" sz="9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434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5"/>
          <p:cNvSpPr>
            <a:spLocks/>
          </p:cNvSpPr>
          <p:nvPr/>
        </p:nvSpPr>
        <p:spPr bwMode="auto">
          <a:xfrm>
            <a:off x="5915025" y="3159125"/>
            <a:ext cx="933450" cy="215900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solidFill>
            <a:schemeClr val="bg1"/>
          </a:solidFill>
          <a:ln w="57150" cmpd="sng">
            <a:solidFill>
              <a:srgbClr val="0000CE"/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 rot="21154733" flipH="1">
            <a:off x="4217843" y="2410534"/>
            <a:ext cx="3641725" cy="1841500"/>
          </a:xfrm>
          <a:custGeom>
            <a:avLst/>
            <a:gdLst>
              <a:gd name="T0" fmla="*/ 11296 w 21600"/>
              <a:gd name="T1" fmla="*/ 920750 h 21600"/>
              <a:gd name="T2" fmla="*/ 1820863 w 21600"/>
              <a:gd name="T3" fmla="*/ 1839539 h 21600"/>
              <a:gd name="T4" fmla="*/ 3638690 w 21600"/>
              <a:gd name="T5" fmla="*/ 920750 h 21600"/>
              <a:gd name="T6" fmla="*/ 1820863 w 21600"/>
              <a:gd name="T7" fmla="*/ 1052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0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1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300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7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7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0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0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50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2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10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>
              <a:lumMod val="50000"/>
            </a:schemeClr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46242" y="2807594"/>
            <a:ext cx="2807595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W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hat could you include?</a:t>
            </a:r>
            <a:endParaRPr lang="en-GB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571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3"/>
          <p:cNvSpPr>
            <a:spLocks/>
          </p:cNvSpPr>
          <p:nvPr/>
        </p:nvSpPr>
        <p:spPr bwMode="auto">
          <a:xfrm rot="2937917">
            <a:off x="8472816" y="552894"/>
            <a:ext cx="554038" cy="2578442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4" name="Freeform 15"/>
          <p:cNvSpPr>
            <a:spLocks/>
          </p:cNvSpPr>
          <p:nvPr/>
        </p:nvSpPr>
        <p:spPr bwMode="auto">
          <a:xfrm>
            <a:off x="5915025" y="3159125"/>
            <a:ext cx="933450" cy="215900"/>
          </a:xfrm>
          <a:custGeom>
            <a:avLst/>
            <a:gdLst>
              <a:gd name="T0" fmla="*/ 0 w 588"/>
              <a:gd name="T1" fmla="*/ 184150 h 136"/>
              <a:gd name="T2" fmla="*/ 333375 w 588"/>
              <a:gd name="T3" fmla="*/ 3175 h 136"/>
              <a:gd name="T4" fmla="*/ 600075 w 588"/>
              <a:gd name="T5" fmla="*/ 203200 h 136"/>
              <a:gd name="T6" fmla="*/ 933450 w 588"/>
              <a:gd name="T7" fmla="*/ 79375 h 136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8" h="136">
                <a:moveTo>
                  <a:pt x="0" y="116"/>
                </a:moveTo>
                <a:cubicBezTo>
                  <a:pt x="69" y="62"/>
                  <a:pt x="147" y="0"/>
                  <a:pt x="210" y="2"/>
                </a:cubicBezTo>
                <a:cubicBezTo>
                  <a:pt x="273" y="4"/>
                  <a:pt x="315" y="120"/>
                  <a:pt x="378" y="128"/>
                </a:cubicBezTo>
                <a:cubicBezTo>
                  <a:pt x="441" y="136"/>
                  <a:pt x="544" y="66"/>
                  <a:pt x="588" y="50"/>
                </a:cubicBezTo>
              </a:path>
            </a:pathLst>
          </a:custGeom>
          <a:solidFill>
            <a:schemeClr val="bg1"/>
          </a:solidFill>
          <a:ln w="57150" cmpd="sng">
            <a:solidFill>
              <a:srgbClr val="0000CE"/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sp>
        <p:nvSpPr>
          <p:cNvPr id="5" name="Freeform 20"/>
          <p:cNvSpPr>
            <a:spLocks/>
          </p:cNvSpPr>
          <p:nvPr/>
        </p:nvSpPr>
        <p:spPr bwMode="auto">
          <a:xfrm rot="20763207">
            <a:off x="5486323" y="1648700"/>
            <a:ext cx="1503897" cy="992287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sp>
        <p:nvSpPr>
          <p:cNvPr id="6" name="Cloud"/>
          <p:cNvSpPr>
            <a:spLocks noChangeAspect="1" noEditPoints="1" noChangeArrowheads="1"/>
          </p:cNvSpPr>
          <p:nvPr/>
        </p:nvSpPr>
        <p:spPr bwMode="auto">
          <a:xfrm rot="21154733" flipH="1">
            <a:off x="4198025" y="2363897"/>
            <a:ext cx="3641725" cy="1841500"/>
          </a:xfrm>
          <a:custGeom>
            <a:avLst/>
            <a:gdLst>
              <a:gd name="T0" fmla="*/ 11296 w 21600"/>
              <a:gd name="T1" fmla="*/ 920750 h 21600"/>
              <a:gd name="T2" fmla="*/ 1820863 w 21600"/>
              <a:gd name="T3" fmla="*/ 1839539 h 21600"/>
              <a:gd name="T4" fmla="*/ 3638690 w 21600"/>
              <a:gd name="T5" fmla="*/ 920750 h 21600"/>
              <a:gd name="T6" fmla="*/ 1820863 w 21600"/>
              <a:gd name="T7" fmla="*/ 105289 h 21600"/>
              <a:gd name="T8" fmla="*/ 0 60000 65536"/>
              <a:gd name="T9" fmla="*/ 0 60000 65536"/>
              <a:gd name="T10" fmla="*/ 0 60000 65536"/>
              <a:gd name="T11" fmla="*/ 0 60000 65536"/>
              <a:gd name="T12" fmla="*/ 2977 w 21600"/>
              <a:gd name="T13" fmla="*/ 3262 h 21600"/>
              <a:gd name="T14" fmla="*/ 17087 w 21600"/>
              <a:gd name="T15" fmla="*/ 17337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 extrusionOk="0">
                <a:moveTo>
                  <a:pt x="1949" y="7180"/>
                </a:moveTo>
                <a:cubicBezTo>
                  <a:pt x="841" y="7336"/>
                  <a:pt x="0" y="8613"/>
                  <a:pt x="0" y="10137"/>
                </a:cubicBezTo>
                <a:cubicBezTo>
                  <a:pt x="0" y="11192"/>
                  <a:pt x="409" y="12169"/>
                  <a:pt x="1074" y="12702"/>
                </a:cubicBezTo>
                <a:lnTo>
                  <a:pt x="1063" y="12668"/>
                </a:lnTo>
                <a:cubicBezTo>
                  <a:pt x="685" y="13217"/>
                  <a:pt x="475" y="13940"/>
                  <a:pt x="475" y="14691"/>
                </a:cubicBezTo>
                <a:cubicBezTo>
                  <a:pt x="475" y="16325"/>
                  <a:pt x="1451" y="17650"/>
                  <a:pt x="2655" y="17650"/>
                </a:cubicBezTo>
                <a:cubicBezTo>
                  <a:pt x="2739" y="17650"/>
                  <a:pt x="2824" y="17643"/>
                  <a:pt x="2909" y="17629"/>
                </a:cubicBezTo>
                <a:lnTo>
                  <a:pt x="2897" y="17649"/>
                </a:lnTo>
                <a:cubicBezTo>
                  <a:pt x="3585" y="19288"/>
                  <a:pt x="4863" y="20300"/>
                  <a:pt x="6247" y="20300"/>
                </a:cubicBezTo>
                <a:cubicBezTo>
                  <a:pt x="6947" y="20300"/>
                  <a:pt x="7635" y="20039"/>
                  <a:pt x="8235" y="19546"/>
                </a:cubicBezTo>
                <a:lnTo>
                  <a:pt x="8229" y="19550"/>
                </a:lnTo>
                <a:cubicBezTo>
                  <a:pt x="8855" y="20829"/>
                  <a:pt x="9908" y="21597"/>
                  <a:pt x="11036" y="21597"/>
                </a:cubicBezTo>
                <a:cubicBezTo>
                  <a:pt x="12523" y="21597"/>
                  <a:pt x="13836" y="20267"/>
                  <a:pt x="14267" y="18324"/>
                </a:cubicBezTo>
                <a:lnTo>
                  <a:pt x="14270" y="18350"/>
                </a:lnTo>
                <a:cubicBezTo>
                  <a:pt x="14730" y="18740"/>
                  <a:pt x="15260" y="18947"/>
                  <a:pt x="15802" y="18947"/>
                </a:cubicBezTo>
                <a:cubicBezTo>
                  <a:pt x="17390" y="18947"/>
                  <a:pt x="18682" y="17205"/>
                  <a:pt x="18694" y="15045"/>
                </a:cubicBezTo>
                <a:lnTo>
                  <a:pt x="18689" y="15035"/>
                </a:lnTo>
                <a:cubicBezTo>
                  <a:pt x="20357" y="14710"/>
                  <a:pt x="21597" y="12765"/>
                  <a:pt x="21597" y="10472"/>
                </a:cubicBezTo>
                <a:cubicBezTo>
                  <a:pt x="21597" y="9456"/>
                  <a:pt x="21350" y="8469"/>
                  <a:pt x="20896" y="7663"/>
                </a:cubicBezTo>
                <a:lnTo>
                  <a:pt x="20889" y="7661"/>
                </a:lnTo>
                <a:cubicBezTo>
                  <a:pt x="21031" y="7208"/>
                  <a:pt x="21105" y="6721"/>
                  <a:pt x="21105" y="6228"/>
                </a:cubicBezTo>
                <a:cubicBezTo>
                  <a:pt x="21105" y="4588"/>
                  <a:pt x="20299" y="3150"/>
                  <a:pt x="19139" y="2719"/>
                </a:cubicBezTo>
                <a:lnTo>
                  <a:pt x="19148" y="2712"/>
                </a:lnTo>
                <a:cubicBezTo>
                  <a:pt x="18940" y="1142"/>
                  <a:pt x="17933" y="0"/>
                  <a:pt x="16758" y="0"/>
                </a:cubicBezTo>
                <a:cubicBezTo>
                  <a:pt x="16044" y="0"/>
                  <a:pt x="15367" y="426"/>
                  <a:pt x="14905" y="1165"/>
                </a:cubicBezTo>
                <a:lnTo>
                  <a:pt x="14909" y="1170"/>
                </a:lnTo>
                <a:cubicBezTo>
                  <a:pt x="14497" y="432"/>
                  <a:pt x="13855" y="0"/>
                  <a:pt x="13174" y="0"/>
                </a:cubicBezTo>
                <a:cubicBezTo>
                  <a:pt x="12347" y="0"/>
                  <a:pt x="11590" y="637"/>
                  <a:pt x="11221" y="1645"/>
                </a:cubicBezTo>
                <a:lnTo>
                  <a:pt x="11229" y="1694"/>
                </a:lnTo>
                <a:cubicBezTo>
                  <a:pt x="10730" y="1024"/>
                  <a:pt x="10058" y="650"/>
                  <a:pt x="9358" y="650"/>
                </a:cubicBezTo>
                <a:cubicBezTo>
                  <a:pt x="8372" y="650"/>
                  <a:pt x="7466" y="1391"/>
                  <a:pt x="7003" y="2578"/>
                </a:cubicBezTo>
                <a:lnTo>
                  <a:pt x="6995" y="2602"/>
                </a:lnTo>
                <a:cubicBezTo>
                  <a:pt x="6477" y="2189"/>
                  <a:pt x="5888" y="1972"/>
                  <a:pt x="5288" y="1972"/>
                </a:cubicBezTo>
                <a:cubicBezTo>
                  <a:pt x="3423" y="1972"/>
                  <a:pt x="1912" y="4029"/>
                  <a:pt x="1912" y="6567"/>
                </a:cubicBezTo>
                <a:cubicBezTo>
                  <a:pt x="1912" y="6774"/>
                  <a:pt x="1922" y="6981"/>
                  <a:pt x="1942" y="7186"/>
                </a:cubicBezTo>
                <a:lnTo>
                  <a:pt x="1949" y="7180"/>
                </a:lnTo>
                <a:close/>
              </a:path>
              <a:path w="21600" h="21600" fill="none" extrusionOk="0">
                <a:moveTo>
                  <a:pt x="1074" y="12702"/>
                </a:moveTo>
                <a:cubicBezTo>
                  <a:pt x="1407" y="12969"/>
                  <a:pt x="1786" y="13110"/>
                  <a:pt x="2172" y="13110"/>
                </a:cubicBezTo>
                <a:cubicBezTo>
                  <a:pt x="2228" y="13110"/>
                  <a:pt x="2285" y="13107"/>
                  <a:pt x="2341" y="13101"/>
                </a:cubicBezTo>
              </a:path>
              <a:path w="21600" h="21600" fill="none" extrusionOk="0">
                <a:moveTo>
                  <a:pt x="2909" y="17629"/>
                </a:moveTo>
                <a:cubicBezTo>
                  <a:pt x="3099" y="17599"/>
                  <a:pt x="3285" y="17535"/>
                  <a:pt x="3463" y="17439"/>
                </a:cubicBezTo>
              </a:path>
              <a:path w="21600" h="21600" fill="none" extrusionOk="0">
                <a:moveTo>
                  <a:pt x="7895" y="18680"/>
                </a:moveTo>
                <a:cubicBezTo>
                  <a:pt x="7983" y="18985"/>
                  <a:pt x="8095" y="19277"/>
                  <a:pt x="8229" y="19550"/>
                </a:cubicBezTo>
              </a:path>
              <a:path w="21600" h="21600" fill="none" extrusionOk="0">
                <a:moveTo>
                  <a:pt x="14267" y="18324"/>
                </a:moveTo>
                <a:cubicBezTo>
                  <a:pt x="14336" y="18013"/>
                  <a:pt x="14380" y="17693"/>
                  <a:pt x="14400" y="17370"/>
                </a:cubicBezTo>
              </a:path>
              <a:path w="21600" h="21600" fill="none" extrusionOk="0">
                <a:moveTo>
                  <a:pt x="18694" y="15045"/>
                </a:moveTo>
                <a:cubicBezTo>
                  <a:pt x="18694" y="15034"/>
                  <a:pt x="18695" y="15024"/>
                  <a:pt x="18695" y="15013"/>
                </a:cubicBezTo>
                <a:cubicBezTo>
                  <a:pt x="18695" y="13508"/>
                  <a:pt x="18063" y="12136"/>
                  <a:pt x="17069" y="11477"/>
                </a:cubicBezTo>
              </a:path>
              <a:path w="21600" h="21600" fill="none" extrusionOk="0">
                <a:moveTo>
                  <a:pt x="20165" y="8999"/>
                </a:moveTo>
                <a:cubicBezTo>
                  <a:pt x="20479" y="8635"/>
                  <a:pt x="20726" y="8177"/>
                  <a:pt x="20889" y="7661"/>
                </a:cubicBezTo>
              </a:path>
              <a:path w="21600" h="21600" fill="none" extrusionOk="0">
                <a:moveTo>
                  <a:pt x="19186" y="3344"/>
                </a:moveTo>
                <a:cubicBezTo>
                  <a:pt x="19186" y="3328"/>
                  <a:pt x="19187" y="3313"/>
                  <a:pt x="19187" y="3297"/>
                </a:cubicBezTo>
                <a:cubicBezTo>
                  <a:pt x="19187" y="3101"/>
                  <a:pt x="19174" y="2905"/>
                  <a:pt x="19148" y="2712"/>
                </a:cubicBezTo>
              </a:path>
              <a:path w="21600" h="21600" fill="none" extrusionOk="0">
                <a:moveTo>
                  <a:pt x="14905" y="1165"/>
                </a:moveTo>
                <a:cubicBezTo>
                  <a:pt x="14754" y="1408"/>
                  <a:pt x="14629" y="1679"/>
                  <a:pt x="14535" y="1971"/>
                </a:cubicBezTo>
              </a:path>
              <a:path w="21600" h="21600" fill="none" extrusionOk="0">
                <a:moveTo>
                  <a:pt x="11221" y="1645"/>
                </a:moveTo>
                <a:cubicBezTo>
                  <a:pt x="11140" y="1866"/>
                  <a:pt x="11080" y="2099"/>
                  <a:pt x="11041" y="2340"/>
                </a:cubicBezTo>
              </a:path>
              <a:path w="21600" h="21600" fill="none" extrusionOk="0">
                <a:moveTo>
                  <a:pt x="7645" y="3276"/>
                </a:moveTo>
                <a:cubicBezTo>
                  <a:pt x="7449" y="3016"/>
                  <a:pt x="7231" y="2790"/>
                  <a:pt x="6995" y="2602"/>
                </a:cubicBezTo>
              </a:path>
              <a:path w="21600" h="21600" fill="none" extrusionOk="0">
                <a:moveTo>
                  <a:pt x="1942" y="7186"/>
                </a:moveTo>
                <a:cubicBezTo>
                  <a:pt x="1966" y="7426"/>
                  <a:pt x="2004" y="7663"/>
                  <a:pt x="2056" y="7895"/>
                </a:cubicBezTo>
              </a:path>
            </a:pathLst>
          </a:custGeom>
          <a:solidFill>
            <a:schemeClr val="accent2">
              <a:lumMod val="50000"/>
            </a:schemeClr>
          </a:solidFill>
          <a:ln w="2857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7" name="Text Box 2"/>
          <p:cNvSpPr txBox="1">
            <a:spLocks noChangeArrowheads="1"/>
          </p:cNvSpPr>
          <p:nvPr/>
        </p:nvSpPr>
        <p:spPr bwMode="auto">
          <a:xfrm>
            <a:off x="4546242" y="2807594"/>
            <a:ext cx="2807595" cy="954107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altLang="en-US" sz="2800" dirty="0">
                <a:solidFill>
                  <a:schemeClr val="bg1"/>
                </a:solidFill>
                <a:latin typeface="Comic Sans MS" panose="030F0702030302020204" pitchFamily="66" charset="0"/>
              </a:rPr>
              <a:t>W</a:t>
            </a:r>
            <a:r>
              <a:rPr lang="en-GB" altLang="en-US" sz="28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hat could you include?</a:t>
            </a:r>
            <a:endParaRPr lang="en-GB" altLang="en-US" sz="28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Freeform 20"/>
          <p:cNvSpPr>
            <a:spLocks/>
          </p:cNvSpPr>
          <p:nvPr/>
        </p:nvSpPr>
        <p:spPr bwMode="auto">
          <a:xfrm rot="15511390" flipH="1">
            <a:off x="3837151" y="3917713"/>
            <a:ext cx="554038" cy="1171575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8634" y="62826"/>
            <a:ext cx="2030623" cy="2744768"/>
          </a:xfrm>
          <a:prstGeom prst="rect">
            <a:avLst/>
          </a:prstGeom>
        </p:spPr>
      </p:pic>
      <p:sp>
        <p:nvSpPr>
          <p:cNvPr id="13" name="Freeform 14"/>
          <p:cNvSpPr>
            <a:spLocks/>
          </p:cNvSpPr>
          <p:nvPr/>
        </p:nvSpPr>
        <p:spPr bwMode="auto">
          <a:xfrm rot="19380163">
            <a:off x="7823813" y="3402360"/>
            <a:ext cx="1143000" cy="1000125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9945" y="2826097"/>
            <a:ext cx="1524000" cy="215265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843945" y="3776221"/>
            <a:ext cx="12095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Posters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825345" y="126898"/>
            <a:ext cx="160804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Newsletters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692" y="5418016"/>
            <a:ext cx="1524000" cy="100965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119478" y="5418016"/>
            <a:ext cx="1275835" cy="92333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You tube clip or TV advert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3" name="Freeform 14"/>
          <p:cNvSpPr>
            <a:spLocks/>
          </p:cNvSpPr>
          <p:nvPr/>
        </p:nvSpPr>
        <p:spPr bwMode="auto">
          <a:xfrm>
            <a:off x="5171023" y="4208099"/>
            <a:ext cx="1677452" cy="1468881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249" y="186068"/>
            <a:ext cx="1908051" cy="127600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7075730" y="1354400"/>
            <a:ext cx="1486039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APP design</a:t>
            </a:r>
            <a:endParaRPr lang="en-GB" dirty="0">
              <a:latin typeface="Comic Sans MS" panose="030F0702030302020204" pitchFamily="66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463" y="4942540"/>
            <a:ext cx="1524000" cy="125730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2320572" y="5738175"/>
            <a:ext cx="258188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Facebook page design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0" name="Freeform 20"/>
          <p:cNvSpPr>
            <a:spLocks/>
          </p:cNvSpPr>
          <p:nvPr/>
        </p:nvSpPr>
        <p:spPr bwMode="auto">
          <a:xfrm rot="17343810" flipH="1">
            <a:off x="2167223" y="2733043"/>
            <a:ext cx="1372900" cy="2178902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932" y="3306837"/>
            <a:ext cx="1308099" cy="1308099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106718" y="4706870"/>
            <a:ext cx="12095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Costings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3" name="Freeform 14"/>
          <p:cNvSpPr>
            <a:spLocks/>
          </p:cNvSpPr>
          <p:nvPr/>
        </p:nvSpPr>
        <p:spPr bwMode="auto">
          <a:xfrm rot="7559358">
            <a:off x="2974801" y="1242678"/>
            <a:ext cx="570363" cy="2183242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10" y="855480"/>
            <a:ext cx="1524000" cy="2228850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910599" y="417429"/>
            <a:ext cx="205427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Graphs &amp; Charts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 rot="21245132" flipH="1">
            <a:off x="4855263" y="1919061"/>
            <a:ext cx="62672" cy="482191"/>
          </a:xfrm>
          <a:custGeom>
            <a:avLst/>
            <a:gdLst>
              <a:gd name="T0" fmla="*/ 0 w 349"/>
              <a:gd name="T1" fmla="*/ 1171575 h 738"/>
              <a:gd name="T2" fmla="*/ 133350 w 349"/>
              <a:gd name="T3" fmla="*/ 828675 h 738"/>
              <a:gd name="T4" fmla="*/ 504825 w 349"/>
              <a:gd name="T5" fmla="*/ 676275 h 738"/>
              <a:gd name="T6" fmla="*/ 428625 w 349"/>
              <a:gd name="T7" fmla="*/ 390525 h 738"/>
              <a:gd name="T8" fmla="*/ 485775 w 349"/>
              <a:gd name="T9" fmla="*/ 0 h 73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0" t="0" r="r" b="b"/>
            <a:pathLst>
              <a:path w="349" h="738">
                <a:moveTo>
                  <a:pt x="0" y="738"/>
                </a:moveTo>
                <a:cubicBezTo>
                  <a:pt x="14" y="702"/>
                  <a:pt x="31" y="574"/>
                  <a:pt x="84" y="522"/>
                </a:cubicBezTo>
                <a:cubicBezTo>
                  <a:pt x="137" y="470"/>
                  <a:pt x="287" y="472"/>
                  <a:pt x="318" y="426"/>
                </a:cubicBezTo>
                <a:cubicBezTo>
                  <a:pt x="349" y="380"/>
                  <a:pt x="272" y="317"/>
                  <a:pt x="270" y="246"/>
                </a:cubicBezTo>
                <a:cubicBezTo>
                  <a:pt x="268" y="175"/>
                  <a:pt x="299" y="51"/>
                  <a:pt x="306" y="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89020" y="954304"/>
            <a:ext cx="924672" cy="924672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3548732" y="496955"/>
            <a:ext cx="2054273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err="1" smtClean="0">
                <a:latin typeface="Comic Sans MS" panose="030F0702030302020204" pitchFamily="66" charset="0"/>
              </a:rPr>
              <a:t>Powerpoint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29" name="Freeform 14"/>
          <p:cNvSpPr>
            <a:spLocks/>
          </p:cNvSpPr>
          <p:nvPr/>
        </p:nvSpPr>
        <p:spPr bwMode="auto">
          <a:xfrm>
            <a:off x="6937691" y="3949135"/>
            <a:ext cx="2691675" cy="1727845"/>
          </a:xfrm>
          <a:custGeom>
            <a:avLst/>
            <a:gdLst>
              <a:gd name="T0" fmla="*/ 213700 w 583"/>
              <a:gd name="T1" fmla="*/ 0 h 510"/>
              <a:gd name="T2" fmla="*/ 96067 w 583"/>
              <a:gd name="T3" fmla="*/ 576543 h 510"/>
              <a:gd name="T4" fmla="*/ 790101 w 583"/>
              <a:gd name="T5" fmla="*/ 764801 h 510"/>
              <a:gd name="T6" fmla="*/ 1143000 w 583"/>
              <a:gd name="T7" fmla="*/ 1000125 h 51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83" h="510">
                <a:moveTo>
                  <a:pt x="109" y="0"/>
                </a:moveTo>
                <a:cubicBezTo>
                  <a:pt x="54" y="114"/>
                  <a:pt x="0" y="229"/>
                  <a:pt x="49" y="294"/>
                </a:cubicBezTo>
                <a:cubicBezTo>
                  <a:pt x="98" y="359"/>
                  <a:pt x="314" y="354"/>
                  <a:pt x="403" y="390"/>
                </a:cubicBezTo>
                <a:cubicBezTo>
                  <a:pt x="492" y="426"/>
                  <a:pt x="537" y="468"/>
                  <a:pt x="583" y="510"/>
                </a:cubicBezTo>
              </a:path>
            </a:pathLst>
          </a:custGeom>
          <a:solidFill>
            <a:schemeClr val="bg1"/>
          </a:solidFill>
          <a:ln w="57150" cmpd="sng">
            <a:solidFill>
              <a:schemeClr val="accent2">
                <a:lumMod val="50000"/>
              </a:schemeClr>
            </a:solidFill>
            <a:round/>
            <a:headEnd type="none" w="med" len="med"/>
            <a:tailEnd type="arrow" w="med" len="med"/>
          </a:ln>
          <a:effectLst/>
          <a:extLst/>
        </p:spPr>
        <p:txBody>
          <a:bodyPr/>
          <a:lstStyle/>
          <a:p>
            <a:endParaRPr lang="en-GB"/>
          </a:p>
        </p:txBody>
      </p:sp>
      <p:sp>
        <p:nvSpPr>
          <p:cNvPr id="30" name="TextBox 29"/>
          <p:cNvSpPr txBox="1"/>
          <p:nvPr/>
        </p:nvSpPr>
        <p:spPr>
          <a:xfrm>
            <a:off x="9786835" y="5492314"/>
            <a:ext cx="1373534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latin typeface="Comic Sans MS" panose="030F0702030302020204" pitchFamily="66" charset="0"/>
              </a:rPr>
              <a:t>Prototype</a:t>
            </a:r>
            <a:endParaRPr lang="en-GB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858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50834" y="2272145"/>
            <a:ext cx="6815669" cy="1967346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Top Tips for producing a Visual Display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9829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25237" y="1524000"/>
            <a:ext cx="3906981" cy="3416320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Either…</a:t>
            </a:r>
          </a:p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dark text on a light background</a:t>
            </a:r>
            <a:endParaRPr lang="en-GB" sz="54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331528" y="1524000"/>
            <a:ext cx="3906981" cy="3416320"/>
          </a:xfrm>
          <a:prstGeom prst="rect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….or</a:t>
            </a:r>
          </a:p>
          <a:p>
            <a:pPr algn="ctr"/>
            <a:r>
              <a:rPr lang="en-GB" sz="5400" dirty="0" smtClean="0">
                <a:latin typeface="Comic Sans MS" panose="030F0702030302020204" pitchFamily="66" charset="0"/>
              </a:rPr>
              <a:t>light text on a dark background</a:t>
            </a:r>
            <a:endParaRPr lang="en-GB" sz="5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76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80654" y="1551710"/>
            <a:ext cx="9545782" cy="304698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9600" dirty="0" smtClean="0">
                <a:latin typeface="Kunstler Script" panose="030304020206070D0D06" pitchFamily="66" charset="0"/>
              </a:rPr>
              <a:t>Don’t use fonts that are difficult to read</a:t>
            </a:r>
            <a:endParaRPr lang="en-GB" sz="9600" dirty="0">
              <a:latin typeface="Kunstler Script" panose="030304020206070D0D06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911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 flipH="1">
            <a:off x="1001682" y="734290"/>
            <a:ext cx="10178935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Use a large picture and you can make it smaller. </a:t>
            </a:r>
          </a:p>
          <a:p>
            <a:pPr algn="ctr"/>
            <a:r>
              <a:rPr lang="en-GB" sz="2800" dirty="0" smtClean="0">
                <a:latin typeface="Comic Sans MS" panose="030F0702030302020204" pitchFamily="66" charset="0"/>
              </a:rPr>
              <a:t>Don’t use a small picture and make it bigger, it becomes pixelated. </a:t>
            </a:r>
            <a:endParaRPr lang="en-GB" sz="2800" dirty="0">
              <a:latin typeface="Comic Sans MS" panose="030F0702030302020204" pitchFamily="66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436" y="3599584"/>
            <a:ext cx="1524000" cy="1543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1346" y="1717964"/>
            <a:ext cx="4808982" cy="4869094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2396836" y="4017818"/>
            <a:ext cx="4764510" cy="651164"/>
          </a:xfrm>
          <a:prstGeom prst="rightArrow">
            <a:avLst/>
          </a:prstGeom>
          <a:solidFill>
            <a:srgbClr val="0070C0"/>
          </a:solidFill>
          <a:ln w="57150">
            <a:solidFill>
              <a:srgbClr val="FFC00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736813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364" y="222600"/>
            <a:ext cx="4447310" cy="644630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6509" y="862012"/>
            <a:ext cx="5029200" cy="487203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37218" y="2320880"/>
            <a:ext cx="288174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solidFill>
                  <a:schemeClr val="accent6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What is wrong with this poster?</a:t>
            </a:r>
            <a:endParaRPr lang="en-GB" sz="4000" dirty="0">
              <a:solidFill>
                <a:schemeClr val="accent6"/>
              </a:solidFill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11014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AB946B"/>
      </a:accent1>
      <a:accent2>
        <a:srgbClr val="C04F32"/>
      </a:accent2>
      <a:accent3>
        <a:srgbClr val="DD8C3C"/>
      </a:accent3>
      <a:accent4>
        <a:srgbClr val="8E684C"/>
      </a:accent4>
      <a:accent5>
        <a:srgbClr val="CBAF62"/>
      </a:accent5>
      <a:accent6>
        <a:srgbClr val="803348"/>
      </a:accent6>
      <a:hlink>
        <a:srgbClr val="86724D"/>
      </a:hlink>
      <a:folHlink>
        <a:srgbClr val="B99E84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A2BEDC8B-F191-493B-BA33-0F4F800A89D3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232</TotalTime>
  <Words>332</Words>
  <Application>Microsoft Office PowerPoint</Application>
  <PresentationFormat>Custom</PresentationFormat>
  <Paragraphs>64</Paragraphs>
  <Slides>19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Organic</vt:lpstr>
      <vt:lpstr>Creating a Visual Display</vt:lpstr>
      <vt:lpstr>PowerPoint Presentation</vt:lpstr>
      <vt:lpstr>PowerPoint Presentation</vt:lpstr>
      <vt:lpstr>PowerPoint Presentation</vt:lpstr>
      <vt:lpstr> Top Tips for producing a Visual Display</vt:lpstr>
      <vt:lpstr>PowerPoint Presentation</vt:lpstr>
      <vt:lpstr>PowerPoint Presentation</vt:lpstr>
      <vt:lpstr>PowerPoint Presentation</vt:lpstr>
      <vt:lpstr>PowerPoint Presentation</vt:lpstr>
      <vt:lpstr> What could you include in a Visual Display on designing a new chocolate bar?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Success Criteria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Visual Display</dc:title>
  <dc:creator>Jo Ralph</dc:creator>
  <cp:lastModifiedBy> </cp:lastModifiedBy>
  <cp:revision>23</cp:revision>
  <dcterms:created xsi:type="dcterms:W3CDTF">2015-02-22T14:07:52Z</dcterms:created>
  <dcterms:modified xsi:type="dcterms:W3CDTF">2015-07-27T12:44:34Z</dcterms:modified>
</cp:coreProperties>
</file>